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11" r:id="rId2"/>
    <p:sldId id="528" r:id="rId3"/>
    <p:sldId id="522" r:id="rId4"/>
    <p:sldId id="533" r:id="rId5"/>
    <p:sldId id="532" r:id="rId6"/>
    <p:sldId id="535" r:id="rId7"/>
    <p:sldId id="536" r:id="rId8"/>
    <p:sldId id="537" r:id="rId9"/>
    <p:sldId id="539" r:id="rId10"/>
    <p:sldId id="523" r:id="rId11"/>
    <p:sldId id="529" r:id="rId12"/>
    <p:sldId id="538" r:id="rId13"/>
    <p:sldId id="521" r:id="rId14"/>
    <p:sldId id="520" r:id="rId15"/>
    <p:sldId id="534" r:id="rId16"/>
    <p:sldId id="517" r:id="rId17"/>
    <p:sldId id="519" r:id="rId18"/>
    <p:sldId id="531" r:id="rId19"/>
    <p:sldId id="540" r:id="rId20"/>
    <p:sldId id="527" r:id="rId21"/>
    <p:sldId id="530" r:id="rId22"/>
    <p:sldId id="49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76752" autoAdjust="0"/>
  </p:normalViewPr>
  <p:slideViewPr>
    <p:cSldViewPr snapToObjects="1" showGuides="1">
      <p:cViewPr>
        <p:scale>
          <a:sx n="90" d="100"/>
          <a:sy n="90" d="100"/>
        </p:scale>
        <p:origin x="-1376" y="-1032"/>
      </p:cViewPr>
      <p:guideLst>
        <p:guide orient="horz" pos="575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News recommendation helps deal with the</a:t>
            </a:r>
            <a:r>
              <a:rPr lang="en-US" baseline="0" dirty="0" smtClean="0"/>
              <a:t> issue of scale and finding the things that should be interesting to you but you don’t even know about.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the case of pocket it’s based on the articles that I’ve saved in that app.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4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Smart News App says that</a:t>
            </a:r>
            <a:r>
              <a:rPr lang="en-US" baseline="0" dirty="0" smtClean="0"/>
              <a:t> it “curated the must-read stories that matter now”. It also has a social tab where it mines the stories that your contacts are sharing.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44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News recommendation also happens on homepages</a:t>
            </a:r>
            <a:r>
              <a:rPr lang="en-US" baseline="0" dirty="0" smtClean="0"/>
              <a:t> like NYT and </a:t>
            </a:r>
            <a:r>
              <a:rPr lang="en-US" baseline="0" dirty="0" err="1" smtClean="0"/>
              <a:t>WaPo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24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the various personalization options on Google. </a:t>
            </a:r>
          </a:p>
          <a:p>
            <a:endParaRPr lang="en-US" dirty="0" smtClean="0"/>
          </a:p>
          <a:p>
            <a:r>
              <a:rPr lang="en-US" dirty="0" smtClean="0"/>
              <a:t>Personalization vs. adaptation</a:t>
            </a:r>
          </a:p>
          <a:p>
            <a:endParaRPr lang="en-US" dirty="0" smtClean="0"/>
          </a:p>
          <a:p>
            <a:r>
              <a:rPr lang="en-US" dirty="0" smtClean="0"/>
              <a:t>News cluster summarization is also in use on </a:t>
            </a:r>
            <a:r>
              <a:rPr lang="en-US" dirty="0" err="1" smtClean="0"/>
              <a:t>google</a:t>
            </a:r>
            <a:r>
              <a:rPr lang="en-US" dirty="0" smtClean="0"/>
              <a:t>.</a:t>
            </a:r>
            <a:r>
              <a:rPr lang="en-US" baseline="0" dirty="0" smtClean="0"/>
              <a:t> What sites get selected as representative?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does</a:t>
            </a:r>
            <a:r>
              <a:rPr lang="en-US" baseline="0" dirty="0" smtClean="0"/>
              <a:t> this even matter? Filter bubble is one concern.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01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still</a:t>
            </a:r>
            <a:r>
              <a:rPr lang="en-US" baseline="0" dirty="0" smtClean="0"/>
              <a:t> have conversations about the same thing if everyone sees a different version?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Are there privacy issues related to this?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5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recap, we can have</a:t>
            </a:r>
            <a:r>
              <a:rPr lang="en-US" baseline="0" dirty="0" smtClean="0"/>
              <a:t> personalization in terms of the articles you’re offered (recommendation) or the individual pieces of content you consume (content personalization).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00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personalization infringe on autonomy in terms of user choice? What aspects of the algorithm should be controllable</a:t>
            </a:r>
            <a:r>
              <a:rPr lang="en-US" baseline="0" dirty="0" smtClean="0"/>
              <a:t> to </a:t>
            </a:r>
            <a:r>
              <a:rPr lang="en-US" baseline="0" smtClean="0"/>
              <a:t>ensure autonomy?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Privacy could be infringed with implicit personalization, or with sharing of personal targeting information b/t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Bias: over or </a:t>
            </a:r>
            <a:r>
              <a:rPr lang="en-US" dirty="0" err="1" smtClean="0"/>
              <a:t>underemphasis</a:t>
            </a:r>
            <a:r>
              <a:rPr lang="en-US" dirty="0" smtClean="0"/>
              <a:t>,</a:t>
            </a:r>
            <a:r>
              <a:rPr lang="en-US" baseline="0" dirty="0" smtClean="0"/>
              <a:t> the formation of publics or groups of common </a:t>
            </a:r>
            <a:r>
              <a:rPr lang="en-US" baseline="0" dirty="0" smtClean="0"/>
              <a:t>interest, differential nudging for voter turnout (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?)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FB publisher? They don’t publish content, but they do affect content consumption a lot; new gatekeeper; make editorial decisions like what content is banned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Difference: scale, opacity (what do they privilege?), non-uniformity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 bubble: “limit exposure to attitude-challenging</a:t>
            </a:r>
            <a:r>
              <a:rPr lang="en-US" baseline="0" dirty="0" smtClean="0"/>
              <a:t> information”. The media users consume depends on (1) what friends share, (2) how algorithm sorts those articles, (3) what people choose to read.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paper finds “after ranking , there is on average slightly less cross-cutting content”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Limit: based only on uses that volunteer</a:t>
            </a:r>
            <a:r>
              <a:rPr lang="en-US" baseline="0" dirty="0" smtClean="0"/>
              <a:t> their ideology; accuracy of their content classifications; users of FB aren’t fully representative of broader population; exposure to content without clicking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Content-based</a:t>
            </a:r>
            <a:r>
              <a:rPr lang="en-US" baseline="0" dirty="0" smtClean="0"/>
              <a:t> recs are based on tags (i.e. the content itself). Whereas collaborative </a:t>
            </a:r>
            <a:r>
              <a:rPr lang="en-US" baseline="0" dirty="0" smtClean="0"/>
              <a:t>filtering is </a:t>
            </a:r>
            <a:r>
              <a:rPr lang="en-US" baseline="0" dirty="0" smtClean="0"/>
              <a:t>based on finding similar people to you (e.g. read same types of articles).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Pitfalls: what if a reader misses something they would be really in to? </a:t>
            </a:r>
            <a:r>
              <a:rPr lang="en-US" baseline="0" dirty="0" smtClean="0"/>
              <a:t>Avoid Filter </a:t>
            </a:r>
            <a:r>
              <a:rPr lang="en-US" baseline="0" dirty="0" smtClean="0"/>
              <a:t>bubble? Inability to recommend newly-published unexplored articles.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Feed curation is a sort of special case of news recommendation,</a:t>
            </a:r>
            <a:r>
              <a:rPr lang="en-US" baseline="0" dirty="0" smtClean="0"/>
              <a:t> where it’s a recommendation for what to pay attention to from a set of things that you’ve already curated and which are presented in some chronological flow.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are the pro / cons to seeing a curated list versus seeing everything?</a:t>
            </a:r>
            <a:r>
              <a:rPr lang="en-US" baseline="0" dirty="0" smtClean="0"/>
              <a:t> Curated content versus</a:t>
            </a:r>
            <a:r>
              <a:rPr lang="en-US" dirty="0" smtClean="0"/>
              <a:t>  having already curated the</a:t>
            </a:r>
            <a:r>
              <a:rPr lang="en-US" baseline="0" dirty="0" smtClean="0"/>
              <a:t> people I want to pay attention to b/c I’ve vetted the person and I know that person can provide a bit of serendipity within their range.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8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baseline="0" dirty="0" smtClean="0"/>
          </a:p>
          <a:p>
            <a:r>
              <a:rPr lang="en-US" b="0" baseline="0" dirty="0" smtClean="0"/>
              <a:t>The other aspect of news that’s being heavily impacted by computing now is in the distribution and dissemination of content, through search, newsfeeds, and recommendations.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It won’t be a surprise to anyone here that Facebook dominates news distribution. Especially for publishers that rely on an advertising model and who need a large traffic volume, they are hooked to FB as a distribution mechanism.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Do you see everything that your friends post on FB?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But while Fake news is an issue, what’s perhaps more worrisome is Facebook’s awesome power to increase voter turnout. </a:t>
            </a:r>
          </a:p>
          <a:p>
            <a:endParaRPr lang="en-US" baseline="0" dirty="0" smtClean="0"/>
          </a:p>
          <a:p>
            <a:r>
              <a:rPr lang="en-US" dirty="0" smtClean="0"/>
              <a:t>1.9M people in study Aug</a:t>
            </a:r>
            <a:r>
              <a:rPr lang="en-US" baseline="0" dirty="0" smtClean="0"/>
              <a:t> – Nov 2012. 12.3k responses to post-election survey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Tweak news feed – if any of your friends had shared a news story would boost so it was up top and more likely to see. Then survey 12k and ask how much they follow </a:t>
            </a:r>
            <a:r>
              <a:rPr lang="en-US" baseline="0" dirty="0" err="1" smtClean="0"/>
              <a:t>govt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 more interested in politics after being more exposed to more news. It was also shown to boost self-reported turnout voting “more likely to say they had voted” – had a stronger effect on people who were more </a:t>
            </a:r>
            <a:r>
              <a:rPr lang="en-US" baseline="0" dirty="0" err="1" smtClean="0"/>
              <a:t>ocassional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loggin</a:t>
            </a:r>
            <a:r>
              <a:rPr lang="en-US" baseline="0" dirty="0" smtClean="0"/>
              <a:t> in b/c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 logging in everyday were already on the upper end of exposure.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9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Yahoo news</a:t>
            </a:r>
            <a:r>
              <a:rPr lang="en-US" baseline="0" dirty="0" smtClean="0"/>
              <a:t> digest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understanding is that while the articles themselves are summarized, the choice of exactly *which* articles to include in the twice daily briefing is also moderated by a human editor who is using analytics to make decisions.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5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They’re also adding</a:t>
            </a:r>
            <a:r>
              <a:rPr lang="en-US" baseline="0" dirty="0" smtClean="0"/>
              <a:t> a lot of context </a:t>
            </a:r>
            <a:r>
              <a:rPr lang="is-IS" baseline="0" dirty="0" smtClean="0"/>
              <a:t>… like stock charts, tweets / reactions, videos, maps,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17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at the very bottom below the ads are the original references from which the story was summarized.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adaptation happening via automation … talk about AP and</a:t>
            </a:r>
            <a:r>
              <a:rPr lang="en-US" baseline="0" dirty="0" smtClean="0"/>
              <a:t> others’ aspirations to deliver different versions of sports stories to clients in </a:t>
            </a:r>
            <a:r>
              <a:rPr lang="en-US" baseline="0" smtClean="0"/>
              <a:t>diff geographies.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3/5/17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2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6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news.google.com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5/05/03/upshot/the-best-and-worst-places-to-grow-up-how-your-area-compares.html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6/04/11/upshot/where-the-poor-live-longer-how-your-area-compares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1397000"/>
            <a:ext cx="8839201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800" dirty="0" smtClean="0">
                <a:latin typeface="Abadi MT Condensed Extra Bold"/>
                <a:ea typeface="+mj-ea"/>
                <a:cs typeface="Abadi MT Condensed Extra Bold"/>
              </a:rPr>
              <a:t>Algorithmic Curation &amp; </a:t>
            </a:r>
            <a:r>
              <a:rPr lang="en-US" sz="4800" dirty="0" smtClean="0">
                <a:latin typeface="Abadi MT Condensed Extra Bold"/>
                <a:ea typeface="+mj-ea"/>
                <a:cs typeface="Abadi MT Condensed Extra Bold"/>
              </a:rPr>
              <a:t>Dissemination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1" y="1092200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5145" y="5257800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JOUR479V/779V – Computational Journalism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University of Maryland, College Park</a:t>
            </a:r>
          </a:p>
          <a:p>
            <a:pPr marL="0" lvl="1" algn="ctr">
              <a:spcBef>
                <a:spcPct val="0"/>
              </a:spcBef>
            </a:pP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Nick </a:t>
            </a:r>
            <a:r>
              <a:rPr lang="en-US" sz="2222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Diakopoulos</a:t>
            </a:r>
            <a:r>
              <a:rPr lang="en-US" sz="2222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/>
                <a:cs typeface="Abadi MT Condensed Extra Bold"/>
              </a:rPr>
              <a:t>, Ph.D.</a:t>
            </a:r>
            <a:endParaRPr lang="en-US" sz="2222" dirty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  <a:p>
            <a:pPr marL="0" lvl="1" algn="ctr" defTabSz="457200" rtl="0">
              <a:spcBef>
                <a:spcPct val="0"/>
              </a:spcBef>
            </a:pPr>
            <a:endParaRPr lang="en-US" sz="2222" dirty="0" smtClean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Recommendation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2349"/>
          <a:stretch/>
        </p:blipFill>
        <p:spPr>
          <a:xfrm>
            <a:off x="762000" y="929746"/>
            <a:ext cx="7620000" cy="56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Recommendation</a:t>
            </a:r>
            <a:endParaRPr lang="en-US" dirty="0"/>
          </a:p>
        </p:txBody>
      </p:sp>
      <p:pic>
        <p:nvPicPr>
          <p:cNvPr id="8" name="Picture 7" descr="IMG_26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38200"/>
            <a:ext cx="3298763" cy="5867400"/>
          </a:xfrm>
          <a:prstGeom prst="rect">
            <a:avLst/>
          </a:prstGeom>
        </p:spPr>
      </p:pic>
      <p:pic>
        <p:nvPicPr>
          <p:cNvPr id="10" name="Picture 9" descr="IMG_267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838200"/>
            <a:ext cx="329876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0"/>
            <a:ext cx="6906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838"/>
            <a:ext cx="9144000" cy="741362"/>
          </a:xfrm>
        </p:spPr>
        <p:txBody>
          <a:bodyPr/>
          <a:lstStyle/>
          <a:p>
            <a:r>
              <a:rPr lang="en-US" dirty="0" smtClean="0"/>
              <a:t>Portal Personalization</a:t>
            </a:r>
            <a:endParaRPr lang="en-US" dirty="0"/>
          </a:p>
        </p:txBody>
      </p:sp>
      <p:pic>
        <p:nvPicPr>
          <p:cNvPr id="4" name="Picture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44" y="918457"/>
            <a:ext cx="8153400" cy="56223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585" y="6540854"/>
            <a:ext cx="13822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 err="1">
                <a:latin typeface="Helvetica"/>
                <a:cs typeface="Helvetica"/>
              </a:rPr>
              <a:t>news.google.com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6570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Personalization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4400"/>
            <a:ext cx="7733620" cy="563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4867" y="6581001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www.nytimes.com</a:t>
            </a:r>
            <a:r>
              <a:rPr lang="en-US" sz="1200" dirty="0">
                <a:latin typeface="Helvetica"/>
                <a:cs typeface="Helvetica"/>
              </a:rPr>
              <a:t>/interactive/2015/05/03/upshot/the-best-and-worst-places-to-grow-up-how-your-area-compares.html</a:t>
            </a:r>
          </a:p>
        </p:txBody>
      </p:sp>
    </p:spTree>
    <p:extLst>
      <p:ext uri="{BB962C8B-B14F-4D97-AF65-F5344CB8AC3E}">
        <p14:creationId xmlns:p14="http://schemas.microsoft.com/office/powerpoint/2010/main" val="26364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06475"/>
            <a:ext cx="5651500" cy="6346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6504801"/>
            <a:ext cx="8009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www.nytimes.com</a:t>
            </a:r>
            <a:r>
              <a:rPr lang="en-US" sz="1200" dirty="0">
                <a:latin typeface="Helvetica"/>
                <a:cs typeface="Helvetica"/>
              </a:rPr>
              <a:t>/interactive/2016/04/11/upshot/where-the-poor-live-longer-how-your-area-</a:t>
            </a:r>
            <a:r>
              <a:rPr lang="en-US" sz="1200" dirty="0" err="1" smtClean="0">
                <a:latin typeface="Helvetica"/>
                <a:cs typeface="Helvetica"/>
              </a:rPr>
              <a:t>compares.html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7209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 in algorithmic filtering and personalization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Can algorithms really replace human news filters (i.e. gatekeepers)? What’s the big deal if they do?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Compare and contrast explicit and implicit personalization.</a:t>
            </a:r>
            <a:endParaRPr lang="is-IS" dirty="0" smtClean="0"/>
          </a:p>
          <a:p>
            <a:pPr lvl="1"/>
            <a:endParaRPr lang="is-IS" dirty="0"/>
          </a:p>
          <a:p>
            <a:pPr lvl="1"/>
            <a:r>
              <a:rPr lang="is-IS" dirty="0" smtClean="0"/>
              <a:t>How does algorithmic curation and personalization affect issues such as user autonomy, serendipity, and privacy?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3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588000"/>
          </a:xfrm>
        </p:spPr>
        <p:txBody>
          <a:bodyPr/>
          <a:lstStyle/>
          <a:p>
            <a:r>
              <a:rPr lang="en-US" dirty="0" smtClean="0"/>
              <a:t>Facebook Wants you to Vote </a:t>
            </a:r>
            <a:r>
              <a:rPr lang="is-IS" dirty="0" smtClean="0"/>
              <a:t>… </a:t>
            </a:r>
          </a:p>
          <a:p>
            <a:pPr lvl="1"/>
            <a:r>
              <a:rPr lang="is-IS" dirty="0" smtClean="0"/>
              <a:t>What are the democratic implications of Facebook, and now Twitter, Instagram and others curating what we see? </a:t>
            </a:r>
            <a:endParaRPr lang="is-IS" dirty="0"/>
          </a:p>
          <a:p>
            <a:endParaRPr lang="en-US" dirty="0" smtClean="0"/>
          </a:p>
          <a:p>
            <a:r>
              <a:rPr lang="en-US" dirty="0" smtClean="0"/>
              <a:t>Facebook </a:t>
            </a:r>
            <a:r>
              <a:rPr lang="en-US" dirty="0" smtClean="0"/>
              <a:t>is Eating the World</a:t>
            </a:r>
            <a:endParaRPr lang="is-IS" dirty="0"/>
          </a:p>
          <a:p>
            <a:pPr lvl="1"/>
            <a:r>
              <a:rPr lang="is-IS" dirty="0" smtClean="0"/>
              <a:t>Do you think FB is a media company? Why or why not?</a:t>
            </a:r>
            <a:endParaRPr lang="is-IS" dirty="0">
              <a:solidFill>
                <a:srgbClr val="FF0000"/>
              </a:solidFill>
            </a:endParaRPr>
          </a:p>
          <a:p>
            <a:pPr lvl="1"/>
            <a:endParaRPr lang="is-IS" dirty="0"/>
          </a:p>
          <a:p>
            <a:pPr lvl="1"/>
            <a:r>
              <a:rPr lang="is-IS" dirty="0"/>
              <a:t>How is algorithmic media curation different or the same from traditional media? 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0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943600"/>
          </a:xfrm>
        </p:spPr>
        <p:txBody>
          <a:bodyPr>
            <a:normAutofit/>
          </a:bodyPr>
          <a:lstStyle/>
          <a:p>
            <a:r>
              <a:rPr lang="en-US" dirty="0" smtClean="0"/>
              <a:t>Exposure to ideologically diverse news and opinion on Facebook</a:t>
            </a:r>
          </a:p>
          <a:p>
            <a:pPr lvl="1"/>
            <a:endParaRPr lang="is-IS" dirty="0" smtClean="0"/>
          </a:p>
          <a:p>
            <a:pPr lvl="1"/>
            <a:endParaRPr lang="is-IS" dirty="0" smtClean="0"/>
          </a:p>
          <a:p>
            <a:pPr lvl="1"/>
            <a:endParaRPr lang="is-IS" dirty="0"/>
          </a:p>
          <a:p>
            <a:pPr lvl="1"/>
            <a:endParaRPr lang="is-IS" dirty="0" smtClean="0"/>
          </a:p>
          <a:p>
            <a:pPr lvl="1"/>
            <a:endParaRPr lang="is-IS" dirty="0"/>
          </a:p>
          <a:p>
            <a:pPr lvl="1"/>
            <a:endParaRPr lang="is-IS" dirty="0" smtClean="0"/>
          </a:p>
          <a:p>
            <a:pPr lvl="1"/>
            <a:endParaRPr lang="is-IS" dirty="0"/>
          </a:p>
          <a:p>
            <a:pPr lvl="1"/>
            <a:endParaRPr lang="is-IS" dirty="0" smtClean="0"/>
          </a:p>
          <a:p>
            <a:pPr lvl="1"/>
            <a:endParaRPr lang="is-IS" dirty="0"/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What does this paper say about “Filter Bubbles” and “Echo Chambers”?</a:t>
            </a:r>
          </a:p>
          <a:p>
            <a:pPr lvl="1"/>
            <a:endParaRPr lang="is-I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828800"/>
            <a:ext cx="4343400" cy="37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4953000" cy="5943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Exposure to ideologically diverse news and opinion on Facebook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What are some of the limitations? 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The paper reports:  “</a:t>
            </a:r>
            <a:r>
              <a:rPr lang="en-US" dirty="0"/>
              <a:t>Within the population under study here, individual choices </a:t>
            </a:r>
            <a:r>
              <a:rPr lang="is-IS" dirty="0" smtClean="0"/>
              <a:t>… </a:t>
            </a:r>
            <a:r>
              <a:rPr lang="en-US" dirty="0" smtClean="0"/>
              <a:t>more </a:t>
            </a:r>
            <a:r>
              <a:rPr lang="en-US" dirty="0"/>
              <a:t>than algorithms </a:t>
            </a:r>
            <a:r>
              <a:rPr lang="is-IS" dirty="0" smtClean="0"/>
              <a:t>… </a:t>
            </a:r>
            <a:r>
              <a:rPr lang="en-US" dirty="0" smtClean="0"/>
              <a:t>limit </a:t>
            </a:r>
            <a:r>
              <a:rPr lang="en-US" dirty="0"/>
              <a:t>exposure to attitude-challenging content in the context of </a:t>
            </a:r>
            <a:r>
              <a:rPr lang="en-US" dirty="0" smtClean="0"/>
              <a:t>Facebook”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Do you trust the results?</a:t>
            </a:r>
          </a:p>
          <a:p>
            <a:pPr lvl="1"/>
            <a:endParaRPr lang="is-I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590800"/>
            <a:ext cx="3793718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Consumption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49800"/>
          </a:xfrm>
        </p:spPr>
        <p:txBody>
          <a:bodyPr/>
          <a:lstStyle/>
          <a:p>
            <a:r>
              <a:rPr lang="en-US" dirty="0" smtClean="0"/>
              <a:t>How do you find news that is interesting / relevant to you?</a:t>
            </a:r>
          </a:p>
          <a:p>
            <a:endParaRPr lang="en-US" dirty="0"/>
          </a:p>
          <a:p>
            <a:r>
              <a:rPr lang="en-US" dirty="0" smtClean="0"/>
              <a:t>Tools</a:t>
            </a:r>
            <a:r>
              <a:rPr lang="en-US" dirty="0"/>
              <a:t> </a:t>
            </a:r>
            <a:r>
              <a:rPr lang="en-US" dirty="0" smtClean="0"/>
              <a:t>/ Platforms / Apps?</a:t>
            </a:r>
          </a:p>
          <a:p>
            <a:endParaRPr lang="en-US" dirty="0"/>
          </a:p>
          <a:p>
            <a:r>
              <a:rPr lang="en-US" dirty="0"/>
              <a:t>Strategies?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9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the NYT Recommendation Engine</a:t>
            </a:r>
          </a:p>
          <a:p>
            <a:pPr lvl="1"/>
            <a:endParaRPr lang="is-IS" dirty="0" smtClean="0"/>
          </a:p>
          <a:p>
            <a:pPr lvl="1"/>
            <a:r>
              <a:rPr lang="is-IS" dirty="0" smtClean="0"/>
              <a:t>What’s the difference between content-based recommendation and collaborative filtering?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What are some of the pitfalls of recommendation systems that the engineers at NYT are trying to avoid?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News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511800"/>
          </a:xfrm>
        </p:spPr>
        <p:txBody>
          <a:bodyPr>
            <a:normAutofit lnSpcReduction="10000"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Groups</a:t>
            </a:r>
            <a:r>
              <a:rPr lang="en-US" sz="2000" b="0" dirty="0" smtClean="0"/>
              <a:t> of three</a:t>
            </a:r>
            <a:endParaRPr lang="en-US" sz="20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Find</a:t>
            </a:r>
            <a:r>
              <a:rPr lang="en-US" sz="2000" b="0" dirty="0" smtClean="0"/>
              <a:t> a data story from e.g. 538, Upshot</a:t>
            </a:r>
          </a:p>
          <a:p>
            <a:pPr marL="450850" lvl="1">
              <a:spcAft>
                <a:spcPts val="6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At least a few hundred words long, maybe even with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vis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and interactivity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/>
              <a:t>Now think about </a:t>
            </a:r>
            <a:r>
              <a:rPr lang="en-US" sz="2000" dirty="0" smtClean="0"/>
              <a:t>how to personalize</a:t>
            </a:r>
            <a:r>
              <a:rPr lang="en-US" sz="2000" b="0" dirty="0" smtClean="0"/>
              <a:t> the story based on user profile</a:t>
            </a:r>
          </a:p>
          <a:p>
            <a:pPr marL="450850" lvl="1">
              <a:spcAft>
                <a:spcPts val="600"/>
              </a:spcAft>
            </a:pPr>
            <a:r>
              <a:rPr lang="en-US" sz="2000" dirty="0" smtClean="0">
                <a:solidFill>
                  <a:srgbClr val="7F7F7F"/>
                </a:solidFill>
              </a:rPr>
              <a:t>For profile consider:  Age, gender, education level, location, marital status, political affiliation, ??? e.g.: 65 year-old, woman, with a graduate degree living in Naples, Florida who is divorced and registered democrat</a:t>
            </a:r>
          </a:p>
          <a:p>
            <a:pPr marL="457200" indent="-457200" defTabSz="965200"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/>
              <a:t>What can you </a:t>
            </a:r>
            <a:r>
              <a:rPr lang="en-US" sz="2000" dirty="0" smtClean="0"/>
              <a:t>add, change, subtract </a:t>
            </a:r>
            <a:r>
              <a:rPr lang="en-US" sz="2000" b="0" dirty="0" smtClean="0"/>
              <a:t>to your chosen data story to make it more interesting / appealing to chosen user profile? </a:t>
            </a:r>
          </a:p>
          <a:p>
            <a:pPr marL="457200" indent="-457200" defTabSz="965200"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/>
              <a:t>Be concrete about how the writing and information presentation would change. </a:t>
            </a:r>
            <a:r>
              <a:rPr lang="en-US" sz="2000" dirty="0" smtClean="0"/>
              <a:t>Create a mockup </a:t>
            </a:r>
            <a:r>
              <a:rPr lang="en-US" sz="2000" b="0" dirty="0" smtClean="0"/>
              <a:t>of the adapted story highlighting how you’ve changed it to appeal to the target user profile. </a:t>
            </a:r>
          </a:p>
          <a:p>
            <a:pPr marL="457200" indent="-457200" defTabSz="965200">
              <a:spcAft>
                <a:spcPts val="600"/>
              </a:spcAft>
              <a:buFont typeface="+mj-lt"/>
              <a:buAutoNum type="arabicPeriod"/>
            </a:pPr>
            <a:r>
              <a:rPr lang="en-US" sz="2000" b="0" dirty="0" smtClean="0"/>
              <a:t>Can you imagine a </a:t>
            </a:r>
            <a:r>
              <a:rPr lang="en-US" sz="2000" dirty="0" smtClean="0"/>
              <a:t>set of rules (an algorithm) </a:t>
            </a:r>
            <a:r>
              <a:rPr lang="en-US" sz="2000" b="0" dirty="0" smtClean="0"/>
              <a:t>that would allow a computer to do this personalization? Would it apply to other similar articles? </a:t>
            </a:r>
          </a:p>
          <a:p>
            <a:pPr marL="457200" indent="-457200" defTabSz="965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Present</a:t>
            </a:r>
            <a:r>
              <a:rPr lang="en-US" sz="2000" b="0" dirty="0" smtClean="0"/>
              <a:t> mockup back to class.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41362"/>
          </a:xfrm>
        </p:spPr>
        <p:txBody>
          <a:bodyPr/>
          <a:lstStyle/>
          <a:p>
            <a:r>
              <a:rPr lang="en-US" dirty="0" smtClean="0"/>
              <a:t>Feed Curation</a:t>
            </a:r>
            <a:endParaRPr lang="en-US" dirty="0"/>
          </a:p>
        </p:txBody>
      </p:sp>
      <p:pic>
        <p:nvPicPr>
          <p:cNvPr id="5" name="Picture 4" descr="IMG_266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90600"/>
            <a:ext cx="3170240" cy="5638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343400" y="83820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“You </a:t>
            </a:r>
            <a:r>
              <a:rPr lang="en-US" sz="2400" dirty="0">
                <a:latin typeface="Gill Sans"/>
                <a:cs typeface="Gill Sans"/>
              </a:rPr>
              <a:t>may see a summary of the most interesting Tweets you received since your last visit, labeled as While you were away</a:t>
            </a:r>
            <a:r>
              <a:rPr lang="en-US" sz="2400" dirty="0" smtClean="0">
                <a:latin typeface="Gill Sans"/>
                <a:cs typeface="Gill Sans"/>
              </a:rPr>
              <a:t>.”</a:t>
            </a:r>
          </a:p>
          <a:p>
            <a:endParaRPr lang="en-US" sz="2400" dirty="0">
              <a:latin typeface="Gill Sans"/>
              <a:cs typeface="Gill Sans"/>
            </a:endParaRPr>
          </a:p>
          <a:p>
            <a:r>
              <a:rPr lang="en-US" sz="2400" dirty="0" smtClean="0">
                <a:latin typeface="Gill Sans"/>
                <a:cs typeface="Gill Sans"/>
              </a:rPr>
              <a:t>“</a:t>
            </a:r>
            <a:r>
              <a:rPr lang="en-US" sz="2400" dirty="0">
                <a:latin typeface="Gill Sans"/>
                <a:cs typeface="Gill Sans"/>
              </a:rPr>
              <a:t>Tweets you are likely to care about most will show up first in your timeline</a:t>
            </a:r>
            <a:r>
              <a:rPr lang="en-US" sz="2400" dirty="0" smtClean="0">
                <a:latin typeface="Gill Sans"/>
                <a:cs typeface="Gill Sans"/>
              </a:rPr>
              <a:t>. </a:t>
            </a:r>
            <a:r>
              <a:rPr lang="en-US" sz="2400" dirty="0">
                <a:latin typeface="Gill Sans"/>
                <a:cs typeface="Gill Sans"/>
              </a:rPr>
              <a:t>We choose them based on accounts you interact with most, Tweets you engage with, and much </a:t>
            </a:r>
            <a:r>
              <a:rPr lang="en-US" sz="2400" dirty="0" smtClean="0">
                <a:latin typeface="Gill Sans"/>
                <a:cs typeface="Gill Sans"/>
              </a:rPr>
              <a:t>more.” </a:t>
            </a:r>
            <a:endParaRPr lang="en-US" sz="2400" dirty="0">
              <a:latin typeface="Gill Sans"/>
              <a:cs typeface="Gill Sans"/>
            </a:endParaRPr>
          </a:p>
          <a:p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90864" y="6490900"/>
            <a:ext cx="3024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support.twitter.com</a:t>
            </a:r>
            <a:r>
              <a:rPr lang="en-US" sz="1200" dirty="0">
                <a:latin typeface="Helvetica"/>
                <a:cs typeface="Helvetica"/>
              </a:rPr>
              <a:t>/articles/164083</a:t>
            </a:r>
          </a:p>
        </p:txBody>
      </p:sp>
    </p:spTree>
    <p:extLst>
      <p:ext uri="{BB962C8B-B14F-4D97-AF65-F5344CB8AC3E}">
        <p14:creationId xmlns:p14="http://schemas.microsoft.com/office/powerpoint/2010/main" val="13155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343400" y="685800"/>
            <a:ext cx="4038600" cy="5715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44% of US Adults get news on Facebook; 62% from social media</a:t>
            </a:r>
          </a:p>
          <a:p>
            <a:endParaRPr lang="en-US" dirty="0"/>
          </a:p>
          <a:p>
            <a:r>
              <a:rPr lang="en-US" dirty="0" smtClean="0"/>
              <a:t>Facebook &amp; Google account for 80% of traffic to sites in the </a:t>
            </a:r>
            <a:r>
              <a:rPr lang="en-US" dirty="0" err="1" smtClean="0"/>
              <a:t>Parse.ly</a:t>
            </a:r>
            <a:r>
              <a:rPr lang="en-US" dirty="0" smtClean="0"/>
              <a:t> media network</a:t>
            </a:r>
          </a:p>
          <a:p>
            <a:endParaRPr lang="en-US" dirty="0"/>
          </a:p>
          <a:p>
            <a:r>
              <a:rPr lang="en-US" dirty="0" smtClean="0"/>
              <a:t>Do you see everything that your friends post to FB?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56" y="21336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5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 xmlns:mv="urn:schemas-microsoft-com:mac:vml">
      <p:transition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1" y="838200"/>
            <a:ext cx="8699500" cy="5257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29000" y="6272827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Gill Sans"/>
                <a:cs typeface="Gill Sans"/>
              </a:rPr>
              <a:t>Credit: Solomon Messing, Facebook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0" y="20638"/>
            <a:ext cx="8788400" cy="85566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Gill Sans MT"/>
                <a:cs typeface="Gill Sans MT"/>
              </a:rPr>
              <a:t>Facebook, News, and Turnout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594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 xmlns:mv="urn:schemas-microsoft-com:mac:vml">
      <p:transition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Curation to Summarization</a:t>
            </a:r>
            <a:endParaRPr lang="en-US" dirty="0"/>
          </a:p>
        </p:txBody>
      </p:sp>
      <p:pic>
        <p:nvPicPr>
          <p:cNvPr id="4" name="Picture 3" descr="IMG_266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0"/>
          <a:stretch/>
        </p:blipFill>
        <p:spPr>
          <a:xfrm>
            <a:off x="2590800" y="912812"/>
            <a:ext cx="3855697" cy="5945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68881" y="6581000"/>
            <a:ext cx="27751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mobile.yahoo.com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newsdigest</a:t>
            </a:r>
            <a:r>
              <a:rPr lang="en-US" sz="1200" dirty="0">
                <a:latin typeface="Helvetica"/>
                <a:cs typeface="Helvetic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7392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266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400"/>
            <a:ext cx="3855697" cy="6858000"/>
          </a:xfrm>
          <a:prstGeom prst="rect">
            <a:avLst/>
          </a:prstGeom>
        </p:spPr>
      </p:pic>
      <p:pic>
        <p:nvPicPr>
          <p:cNvPr id="5" name="Picture 4" descr="IMG_26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26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9" y="0"/>
            <a:ext cx="3855697" cy="6858000"/>
          </a:xfrm>
          <a:prstGeom prst="rect">
            <a:avLst/>
          </a:prstGeom>
        </p:spPr>
      </p:pic>
      <p:pic>
        <p:nvPicPr>
          <p:cNvPr id="5" name="Picture 4" descr="IMG_266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4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Personalization Two </a:t>
            </a:r>
            <a:r>
              <a:rPr lang="en-US" dirty="0"/>
              <a:t>W</a:t>
            </a:r>
            <a:r>
              <a:rPr lang="en-US" dirty="0" smtClean="0"/>
              <a:t>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/>
          <a:lstStyle/>
          <a:p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Match your interests, background, consumption patterns with other content that you might like e.g. homepages, apps, newsletters, portals</a:t>
            </a:r>
          </a:p>
          <a:p>
            <a:pPr lvl="1"/>
            <a:endParaRPr lang="en-US" dirty="0"/>
          </a:p>
          <a:p>
            <a:r>
              <a:rPr lang="en-US" dirty="0" smtClean="0"/>
              <a:t>Content Adaptation</a:t>
            </a:r>
          </a:p>
          <a:p>
            <a:pPr lvl="1"/>
            <a:r>
              <a:rPr lang="en-US" dirty="0" smtClean="0"/>
              <a:t>Change the content itself to make it more appealing, connect better with your interests, or with geography of outlet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927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44569</TotalTime>
  <Words>1625</Words>
  <Application>Microsoft Macintosh PowerPoint</Application>
  <PresentationFormat>On-screen Show (4:3)</PresentationFormat>
  <Paragraphs>166</Paragraphs>
  <Slides>22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News Consumption 101</vt:lpstr>
      <vt:lpstr>Feed Curation</vt:lpstr>
      <vt:lpstr>PowerPoint Presentation</vt:lpstr>
      <vt:lpstr>Facebook, News, and Turnout</vt:lpstr>
      <vt:lpstr>From Curation to Summarization</vt:lpstr>
      <vt:lpstr>PowerPoint Presentation</vt:lpstr>
      <vt:lpstr>PowerPoint Presentation</vt:lpstr>
      <vt:lpstr>Personalization Two Ways</vt:lpstr>
      <vt:lpstr>News Recommendation</vt:lpstr>
      <vt:lpstr>News Recommendation</vt:lpstr>
      <vt:lpstr>PowerPoint Presentation</vt:lpstr>
      <vt:lpstr>Portal Personalization</vt:lpstr>
      <vt:lpstr>Content Personalization</vt:lpstr>
      <vt:lpstr>PowerPoint Presentation</vt:lpstr>
      <vt:lpstr>Readings</vt:lpstr>
      <vt:lpstr>Readings</vt:lpstr>
      <vt:lpstr>Readings</vt:lpstr>
      <vt:lpstr>Readings</vt:lpstr>
      <vt:lpstr>Readings</vt:lpstr>
      <vt:lpstr>PowerPoint Presentation</vt:lpstr>
      <vt:lpstr>Personalized News Design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509</cp:revision>
  <cp:lastPrinted>2015-01-26T22:48:29Z</cp:lastPrinted>
  <dcterms:created xsi:type="dcterms:W3CDTF">2011-09-25T22:28:55Z</dcterms:created>
  <dcterms:modified xsi:type="dcterms:W3CDTF">2017-03-06T03:05:49Z</dcterms:modified>
</cp:coreProperties>
</file>